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notesMasterIdLst>
    <p:notesMasterId r:id="rId11"/>
  </p:notesMasterIdLst>
  <p:sldIdLst>
    <p:sldId id="302" r:id="rId2"/>
    <p:sldId id="256" r:id="rId3"/>
    <p:sldId id="257" r:id="rId4"/>
    <p:sldId id="336" r:id="rId5"/>
    <p:sldId id="337" r:id="rId6"/>
    <p:sldId id="340" r:id="rId7"/>
    <p:sldId id="338" r:id="rId8"/>
    <p:sldId id="339" r:id="rId9"/>
    <p:sldId id="335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5"/>
    <p:restoredTop sz="83162"/>
  </p:normalViewPr>
  <p:slideViewPr>
    <p:cSldViewPr snapToGrid="0" snapToObjects="1">
      <p:cViewPr varScale="1">
        <p:scale>
          <a:sx n="97" d="100"/>
          <a:sy n="97" d="100"/>
        </p:scale>
        <p:origin x="116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2B2812-35DC-C148-AF59-153E904B6AAC}" type="datetimeFigureOut">
              <a:rPr lang="en-US" smtClean="0"/>
              <a:t>10/20/20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90697A-323F-0A48-9A32-8AEFD32E03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352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E9C530-61D8-416E-ABAF-0E77C171717F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73160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90697A-323F-0A48-9A32-8AEFD32E03A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6937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90697A-323F-0A48-9A32-8AEFD32E03A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8332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90697A-323F-0A48-9A32-8AEFD32E03A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6876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90697A-323F-0A48-9A32-8AEFD32E03A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9361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90697A-323F-0A48-9A32-8AEFD32E03A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6955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90697A-323F-0A48-9A32-8AEFD32E03A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3194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90697A-323F-0A48-9A32-8AEFD32E03A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7942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Post your questions </a:t>
            </a:r>
            <a:r>
              <a:rPr lang="en-US"/>
              <a:t>to the Discussion </a:t>
            </a:r>
            <a:r>
              <a:rPr lang="en-US" dirty="0"/>
              <a:t>Forum for Week 8 Questions on iCollege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7DF65F-A54A-4989-8303-6B48785F69BD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12101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DFF51-F743-8D4E-9D62-D021DA864A2F}" type="datetimeFigureOut">
              <a:rPr lang="en-US" smtClean="0"/>
              <a:t>10/20/20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C2331-2695-0543-AD1A-7981804AB7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9185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DFF51-F743-8D4E-9D62-D021DA864A2F}" type="datetimeFigureOut">
              <a:rPr lang="en-US" smtClean="0"/>
              <a:t>10/20/20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C2331-2695-0543-AD1A-7981804AB7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1858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DFF51-F743-8D4E-9D62-D021DA864A2F}" type="datetimeFigureOut">
              <a:rPr lang="en-US" smtClean="0"/>
              <a:t>10/20/20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C2331-2695-0543-AD1A-7981804AB7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0048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DFF51-F743-8D4E-9D62-D021DA864A2F}" type="datetimeFigureOut">
              <a:rPr lang="en-US" smtClean="0"/>
              <a:t>10/20/20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C2331-2695-0543-AD1A-7981804AB7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548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DFF51-F743-8D4E-9D62-D021DA864A2F}" type="datetimeFigureOut">
              <a:rPr lang="en-US" smtClean="0"/>
              <a:t>10/20/20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C2331-2695-0543-AD1A-7981804AB7D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5145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DFF51-F743-8D4E-9D62-D021DA864A2F}" type="datetimeFigureOut">
              <a:rPr lang="en-US" smtClean="0"/>
              <a:t>10/20/20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C2331-2695-0543-AD1A-7981804AB7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583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DFF51-F743-8D4E-9D62-D021DA864A2F}" type="datetimeFigureOut">
              <a:rPr lang="en-US" smtClean="0"/>
              <a:t>10/20/20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C2331-2695-0543-AD1A-7981804AB7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387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DFF51-F743-8D4E-9D62-D021DA864A2F}" type="datetimeFigureOut">
              <a:rPr lang="en-US" smtClean="0"/>
              <a:t>10/20/20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67503" cy="320040"/>
          </a:xfrm>
        </p:spPr>
        <p:txBody>
          <a:bodyPr/>
          <a:lstStyle>
            <a:lvl1pPr>
              <a:defRPr>
                <a:solidFill>
                  <a:srgbClr val="FFFFFF">
                    <a:alpha val="69804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C2331-2695-0543-AD1A-7981804AB7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2949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90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633DFF51-F743-8D4E-9D62-D021DA864A2F}" type="datetimeFigureOut">
              <a:rPr lang="en-US" smtClean="0"/>
              <a:t>10/20/20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8523" y="6236208"/>
            <a:ext cx="5103729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C2331-2695-0543-AD1A-7981804AB7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996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DFF51-F743-8D4E-9D62-D021DA864A2F}" type="datetimeFigureOut">
              <a:rPr lang="en-US" smtClean="0"/>
              <a:t>10/20/20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C2331-2695-0543-AD1A-7981804AB7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015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DFF51-F743-8D4E-9D62-D021DA864A2F}" type="datetimeFigureOut">
              <a:rPr lang="en-US" smtClean="0"/>
              <a:t>10/20/20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C2331-2695-0543-AD1A-7981804AB7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652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633DFF51-F743-8D4E-9D62-D021DA864A2F}" type="datetimeFigureOut">
              <a:rPr lang="en-US" smtClean="0"/>
              <a:t>10/20/20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C90C2331-2695-0543-AD1A-7981804AB7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439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C0523-DE9F-B54E-9FDF-1B889A8BE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9542" y="0"/>
            <a:ext cx="9144000" cy="1752600"/>
          </a:xfrm>
          <a:ln>
            <a:noFill/>
          </a:ln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Race &amp; the Criminal Justice System</a:t>
            </a:r>
            <a:br>
              <a:rPr lang="en-US" dirty="0"/>
            </a:br>
            <a:r>
              <a:rPr lang="en-US" dirty="0"/>
              <a:t>					</a:t>
            </a:r>
            <a:br>
              <a:rPr lang="en-US" dirty="0"/>
            </a:br>
            <a:r>
              <a:rPr lang="en-US" dirty="0"/>
              <a:t>			</a:t>
            </a:r>
            <a:r>
              <a:rPr lang="en-US" sz="2700" dirty="0"/>
              <a:t> 	               </a:t>
            </a:r>
            <a:br>
              <a:rPr lang="en-US" sz="2700" dirty="0"/>
            </a:br>
            <a:endParaRPr lang="en-US" sz="2700" u="sng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81DFE8A-4B03-1348-AAB5-7E6938D9AA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98600" y="1556854"/>
            <a:ext cx="3429000" cy="1841500"/>
          </a:xfrm>
          <a:prstGeom prst="rect">
            <a:avLst/>
          </a:prstGeom>
        </p:spPr>
      </p:pic>
      <p:sp>
        <p:nvSpPr>
          <p:cNvPr id="4" name="AutoShape 2">
            <a:extLst>
              <a:ext uri="{FF2B5EF4-FFF2-40B4-BE49-F238E27FC236}">
                <a16:creationId xmlns:a16="http://schemas.microsoft.com/office/drawing/2014/main" id="{9B9813BB-86F0-6E49-9B14-E6031E3C00C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1752600"/>
            <a:ext cx="18288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B96C5A3-A91D-6D42-9E5E-7AC04480A524}"/>
              </a:ext>
            </a:extLst>
          </p:cNvPr>
          <p:cNvSpPr txBox="1"/>
          <p:nvPr/>
        </p:nvSpPr>
        <p:spPr>
          <a:xfrm>
            <a:off x="1771566" y="3459647"/>
            <a:ext cx="83820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Review course schedule</a:t>
            </a:r>
          </a:p>
          <a:p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Essay #2 grading</a:t>
            </a:r>
          </a:p>
          <a:p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Upcoming documentary</a:t>
            </a:r>
          </a:p>
          <a:p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Lecture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6B3B7C-50AD-2E4C-B327-9DD2AD0EB7ED}"/>
              </a:ext>
            </a:extLst>
          </p:cNvPr>
          <p:cNvSpPr txBox="1"/>
          <p:nvPr/>
        </p:nvSpPr>
        <p:spPr>
          <a:xfrm>
            <a:off x="1579542" y="997871"/>
            <a:ext cx="90884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Fall 2020   		Professor Gaston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B9657EE-7FD4-AC41-9ED6-2ED89A42882D}"/>
              </a:ext>
            </a:extLst>
          </p:cNvPr>
          <p:cNvSpPr txBox="1"/>
          <p:nvPr/>
        </p:nvSpPr>
        <p:spPr>
          <a:xfrm>
            <a:off x="7006368" y="2439313"/>
            <a:ext cx="31363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/>
              <a:t>Agenda </a:t>
            </a:r>
            <a:br>
              <a:rPr lang="en-US" sz="3200" dirty="0"/>
            </a:br>
            <a:r>
              <a:rPr lang="en-US" sz="3200" dirty="0"/>
              <a:t> Week 8</a:t>
            </a:r>
          </a:p>
          <a:p>
            <a:pPr algn="ctr"/>
            <a:r>
              <a:rPr lang="en-US" sz="3200" u="sng" dirty="0"/>
              <a:t>October 20, 2020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750259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63AA8C-56C6-E945-AEF5-BCB87ADBB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3432308"/>
            <a:ext cx="8991600" cy="1645920"/>
          </a:xfrm>
        </p:spPr>
        <p:txBody>
          <a:bodyPr/>
          <a:lstStyle/>
          <a:p>
            <a:r>
              <a:rPr lang="en-US" dirty="0"/>
              <a:t>Race/Ethnicity &amp; Policing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C41E73-8B27-DA41-A8AC-0E1DDE1592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95194" y="5368582"/>
            <a:ext cx="6801612" cy="1239894"/>
          </a:xfrm>
        </p:spPr>
        <p:txBody>
          <a:bodyPr>
            <a:noAutofit/>
          </a:bodyPr>
          <a:lstStyle/>
          <a:p>
            <a:r>
              <a:rPr lang="en-US" sz="4000" dirty="0"/>
              <a:t>Tuesday</a:t>
            </a:r>
          </a:p>
          <a:p>
            <a:r>
              <a:rPr lang="en-US" sz="4000" dirty="0"/>
              <a:t>October 20, 2020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14B2B24-362A-AD4B-82ED-60C226736E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0931" y="0"/>
            <a:ext cx="5080000" cy="3390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85176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CFAD1-4F24-334F-9012-B27EF2826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B3F259-0BE9-D444-99BE-851616D3F8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Complex and deep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Longstanding</a:t>
            </a:r>
          </a:p>
          <a:p>
            <a:endParaRPr lang="en-US" sz="2400" dirty="0"/>
          </a:p>
          <a:p>
            <a:r>
              <a:rPr lang="en-US" sz="2400" dirty="0"/>
              <a:t>Black American vs. Hispanic/Latinx American vs. Native American vs. White American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72654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51AB1-99C1-C746-8363-4908CB153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295B1E-9CAE-214F-95D2-A606BB2151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2638044"/>
            <a:ext cx="7729728" cy="3852697"/>
          </a:xfrm>
        </p:spPr>
        <p:txBody>
          <a:bodyPr/>
          <a:lstStyle/>
          <a:p>
            <a:r>
              <a:rPr lang="en-US" dirty="0"/>
              <a:t>Dehumanization of people of color</a:t>
            </a:r>
          </a:p>
          <a:p>
            <a:endParaRPr lang="en-US" dirty="0"/>
          </a:p>
          <a:p>
            <a:r>
              <a:rPr lang="en-US" dirty="0"/>
              <a:t>Early forms of law enforcement</a:t>
            </a:r>
          </a:p>
          <a:p>
            <a:endParaRPr lang="en-US" dirty="0"/>
          </a:p>
          <a:p>
            <a:r>
              <a:rPr lang="en-US" dirty="0"/>
              <a:t>First police forces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Law enforcement and racialized social control</a:t>
            </a:r>
          </a:p>
          <a:p>
            <a:endParaRPr lang="en-US" dirty="0"/>
          </a:p>
          <a:p>
            <a:r>
              <a:rPr lang="en-US" dirty="0"/>
              <a:t>Race of police officers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09257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99E14-D91F-E942-BCF9-312F12D26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Police Practices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7F8F4C-D906-F245-8474-165381471B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2638044"/>
            <a:ext cx="7729728" cy="421995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Routine policing</a:t>
            </a:r>
          </a:p>
          <a:p>
            <a:pPr lvl="1"/>
            <a:r>
              <a:rPr lang="en-US" dirty="0"/>
              <a:t>Patrol</a:t>
            </a:r>
          </a:p>
          <a:p>
            <a:pPr lvl="1"/>
            <a:r>
              <a:rPr lang="en-US" dirty="0"/>
              <a:t>Surveillance</a:t>
            </a:r>
          </a:p>
          <a:p>
            <a:endParaRPr lang="en-US" dirty="0"/>
          </a:p>
          <a:p>
            <a:r>
              <a:rPr lang="en-US" dirty="0"/>
              <a:t>Stops</a:t>
            </a:r>
          </a:p>
          <a:p>
            <a:pPr lvl="1"/>
            <a:r>
              <a:rPr lang="en-US" dirty="0"/>
              <a:t>Pedestrian stops</a:t>
            </a:r>
          </a:p>
          <a:p>
            <a:pPr lvl="1"/>
            <a:r>
              <a:rPr lang="en-US" dirty="0"/>
              <a:t>Traffic stops</a:t>
            </a:r>
          </a:p>
          <a:p>
            <a:pPr lvl="1"/>
            <a:endParaRPr lang="en-US" dirty="0"/>
          </a:p>
          <a:p>
            <a:r>
              <a:rPr lang="en-US" dirty="0"/>
              <a:t>Frisks</a:t>
            </a:r>
          </a:p>
          <a:p>
            <a:endParaRPr lang="en-US" dirty="0"/>
          </a:p>
          <a:p>
            <a:r>
              <a:rPr lang="en-US" dirty="0"/>
              <a:t>Searches</a:t>
            </a:r>
          </a:p>
        </p:txBody>
      </p:sp>
    </p:spTree>
    <p:extLst>
      <p:ext uri="{BB962C8B-B14F-4D97-AF65-F5344CB8AC3E}">
        <p14:creationId xmlns:p14="http://schemas.microsoft.com/office/powerpoint/2010/main" val="34887335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B1769A-EDB8-6C48-B8D3-8A272559B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Police Practices cont’d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B3B593-CA46-064E-867F-569A4F0768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Arrests</a:t>
            </a:r>
          </a:p>
          <a:p>
            <a:endParaRPr lang="en-US" dirty="0"/>
          </a:p>
          <a:p>
            <a:r>
              <a:rPr lang="en-US" dirty="0"/>
              <a:t>Calls for service</a:t>
            </a:r>
          </a:p>
        </p:txBody>
      </p:sp>
    </p:spTree>
    <p:extLst>
      <p:ext uri="{BB962C8B-B14F-4D97-AF65-F5344CB8AC3E}">
        <p14:creationId xmlns:p14="http://schemas.microsoft.com/office/powerpoint/2010/main" val="15785916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D0B6D-2AA9-0D43-B1BB-55AAA2F57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9216" y="429578"/>
            <a:ext cx="7729728" cy="1188720"/>
          </a:xfrm>
        </p:spPr>
        <p:txBody>
          <a:bodyPr/>
          <a:lstStyle/>
          <a:p>
            <a:r>
              <a:rPr lang="en-US" dirty="0"/>
              <a:t>Use of force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9ACD46-89DC-2D4F-BE13-E6EA651C24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9216" y="3834394"/>
            <a:ext cx="7729728" cy="3506932"/>
          </a:xfrm>
        </p:spPr>
        <p:txBody>
          <a:bodyPr>
            <a:normAutofit/>
          </a:bodyPr>
          <a:lstStyle/>
          <a:p>
            <a:r>
              <a:rPr lang="en-US" dirty="0"/>
              <a:t>Use of force</a:t>
            </a:r>
          </a:p>
          <a:p>
            <a:endParaRPr lang="en-US" dirty="0"/>
          </a:p>
          <a:p>
            <a:r>
              <a:rPr lang="en-US" dirty="0"/>
              <a:t>Non-fatal vs fatal force</a:t>
            </a:r>
          </a:p>
          <a:p>
            <a:endParaRPr lang="en-US" dirty="0"/>
          </a:p>
          <a:p>
            <a:r>
              <a:rPr lang="en-US" dirty="0"/>
              <a:t>Excessive force</a:t>
            </a:r>
          </a:p>
          <a:p>
            <a:endParaRPr lang="en-US" dirty="0"/>
          </a:p>
          <a:p>
            <a:r>
              <a:rPr lang="en-US" dirty="0"/>
              <a:t>Race/ethnicity and force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140084-E2CB-714C-8259-724401E418F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9425" b="41243"/>
          <a:stretch/>
        </p:blipFill>
        <p:spPr>
          <a:xfrm>
            <a:off x="1402080" y="1618298"/>
            <a:ext cx="9144000" cy="2011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3476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0C018-4F18-3949-91CB-3761A18316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Perceptions of police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8E9A67-027E-3D46-BE17-900AD0EAD1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Racial/ethnic differences</a:t>
            </a:r>
          </a:p>
          <a:p>
            <a:endParaRPr lang="en-US" dirty="0"/>
          </a:p>
          <a:p>
            <a:r>
              <a:rPr lang="en-US" dirty="0"/>
              <a:t>Longitudinal trends</a:t>
            </a:r>
          </a:p>
          <a:p>
            <a:endParaRPr lang="en-US" dirty="0"/>
          </a:p>
          <a:p>
            <a:r>
              <a:rPr lang="en-US" dirty="0"/>
              <a:t>Police-community relations</a:t>
            </a:r>
          </a:p>
          <a:p>
            <a:endParaRPr lang="en-US" dirty="0"/>
          </a:p>
          <a:p>
            <a:r>
              <a:rPr lang="en-US" dirty="0"/>
              <a:t>Police legitimacy</a:t>
            </a:r>
          </a:p>
        </p:txBody>
      </p:sp>
    </p:spTree>
    <p:extLst>
      <p:ext uri="{BB962C8B-B14F-4D97-AF65-F5344CB8AC3E}">
        <p14:creationId xmlns:p14="http://schemas.microsoft.com/office/powerpoint/2010/main" val="32821978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A5DE20B-961F-CC4E-9611-0425FBD680C9}"/>
              </a:ext>
            </a:extLst>
          </p:cNvPr>
          <p:cNvSpPr txBox="1"/>
          <p:nvPr/>
        </p:nvSpPr>
        <p:spPr>
          <a:xfrm>
            <a:off x="1676400" y="2667000"/>
            <a:ext cx="8839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/>
              <a:t>Questions???</a:t>
            </a:r>
          </a:p>
        </p:txBody>
      </p:sp>
    </p:spTree>
    <p:extLst>
      <p:ext uri="{BB962C8B-B14F-4D97-AF65-F5344CB8AC3E}">
        <p14:creationId xmlns:p14="http://schemas.microsoft.com/office/powerpoint/2010/main" val="2245734211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A6B727"/>
      </a:accent1>
      <a:accent2>
        <a:srgbClr val="418AB3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A425FB89-E954-4A2A-81DC-D90804A94DB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552</TotalTime>
  <Words>174</Words>
  <Application>Microsoft Macintosh PowerPoint</Application>
  <PresentationFormat>Widescreen</PresentationFormat>
  <Paragraphs>74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Gill Sans MT</vt:lpstr>
      <vt:lpstr>Parcel</vt:lpstr>
      <vt:lpstr>Race &amp; the Criminal Justice System                            </vt:lpstr>
      <vt:lpstr>Race/Ethnicity &amp; Policing</vt:lpstr>
      <vt:lpstr>Overview</vt:lpstr>
      <vt:lpstr>History</vt:lpstr>
      <vt:lpstr>Police Practices</vt:lpstr>
      <vt:lpstr>Police Practices cont’d</vt:lpstr>
      <vt:lpstr>Use of force</vt:lpstr>
      <vt:lpstr>Perceptions of police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Race &amp; the Criminal Justice System                            </dc:title>
  <dc:creator>Shytierra Gaston</dc:creator>
  <cp:lastModifiedBy>Shytierra Gaston</cp:lastModifiedBy>
  <cp:revision>15</cp:revision>
  <cp:lastPrinted>2020-10-20T13:59:51Z</cp:lastPrinted>
  <dcterms:created xsi:type="dcterms:W3CDTF">2020-10-19T21:00:22Z</dcterms:created>
  <dcterms:modified xsi:type="dcterms:W3CDTF">2020-10-20T15:07:18Z</dcterms:modified>
</cp:coreProperties>
</file>